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6"/>
    <p:restoredTop sz="94643"/>
  </p:normalViewPr>
  <p:slideViewPr>
    <p:cSldViewPr snapToGrid="0" snapToObjects="1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Pacte D’Excellence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fr-FR" sz="2000" dirty="0" smtClean="0"/>
          </a:p>
          <a:p>
            <a:pPr algn="r"/>
            <a:r>
              <a:rPr lang="fr-FR" sz="2000" dirty="0" smtClean="0"/>
              <a:t>Pourquoi inquiète-t-il les acteurs de terrain?</a:t>
            </a:r>
          </a:p>
          <a:p>
            <a:pPr algn="r"/>
            <a:endParaRPr lang="fr-FR" dirty="0"/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63506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Notre conclusion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Les gens de terrain ont peur de ne pas avoir les moyens de ces ambitions !</a:t>
            </a:r>
          </a:p>
          <a:p>
            <a:pPr marL="0" indent="0">
              <a:buNone/>
            </a:pPr>
            <a:r>
              <a:rPr lang="fr-FR" dirty="0" smtClean="0"/>
              <a:t>Ils souhaitent prendre le temps de la réflexion ET participer plus activement au processus.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Nous ne disons pas non au pacte mais</a:t>
            </a:r>
            <a:endParaRPr lang="fr-FR" dirty="0"/>
          </a:p>
          <a:p>
            <a:pPr marL="0" indent="0" algn="ctr">
              <a:buNone/>
            </a:pPr>
            <a:r>
              <a:rPr lang="fr-FR" sz="7200" b="1" dirty="0" smtClean="0"/>
              <a:t>STOP !</a:t>
            </a:r>
          </a:p>
          <a:p>
            <a:pPr marL="0" indent="0">
              <a:buNone/>
            </a:pPr>
            <a:endParaRPr lang="fr-FR" sz="1200" dirty="0"/>
          </a:p>
        </p:txBody>
      </p:sp>
    </p:spTree>
    <p:extLst>
      <p:ext uri="{BB962C8B-B14F-4D97-AF65-F5344CB8AC3E}">
        <p14:creationId xmlns="" xmlns:p14="http://schemas.microsoft.com/office/powerpoint/2010/main" val="38122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cette réforme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>
              <a:buAutoNum type="arabicPeriod"/>
            </a:pPr>
            <a:r>
              <a:rPr lang="fr-FR" dirty="0" smtClean="0"/>
              <a:t>Résultats aux tests PISA en-deçà de la moyenne OCDE.</a:t>
            </a:r>
          </a:p>
          <a:p>
            <a:pPr>
              <a:buAutoNum type="arabicPeriod"/>
            </a:pPr>
            <a:endParaRPr lang="fr-FR" dirty="0" smtClean="0"/>
          </a:p>
          <a:p>
            <a:pPr>
              <a:buAutoNum type="arabicPeriod"/>
            </a:pPr>
            <a:r>
              <a:rPr lang="fr-FR" dirty="0" smtClean="0"/>
              <a:t>Constat d’une grande inégalité de résultats, souvent en lien avec l’origine socio-économique des élèves.</a:t>
            </a:r>
          </a:p>
          <a:p>
            <a:pPr>
              <a:buAutoNum type="arabicPeriod"/>
            </a:pPr>
            <a:endParaRPr lang="fr-FR" dirty="0" smtClean="0"/>
          </a:p>
          <a:p>
            <a:pPr>
              <a:buAutoNum type="arabicPeriod"/>
            </a:pPr>
            <a:r>
              <a:rPr lang="fr-FR" dirty="0" smtClean="0"/>
              <a:t>47,5% des élèves de 15 ans ont au moins une année de retard. </a:t>
            </a:r>
          </a:p>
          <a:p>
            <a:pPr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2982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Principales orientations du Pacte: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419224"/>
            <a:ext cx="8915400" cy="516731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fr-FR" sz="1600" b="1" dirty="0" smtClean="0"/>
              <a:t>Axe stratégique 1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sz="1600" dirty="0"/>
              <a:t>	</a:t>
            </a:r>
            <a:r>
              <a:rPr lang="fr-FR" sz="1600" dirty="0" smtClean="0"/>
              <a:t>	I. Une attention particulière accordée à l’enseignement maternel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sz="1600" dirty="0" smtClean="0"/>
              <a:t>		II. Une formation commune jusqu’à 15 ans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sz="1600" b="1" dirty="0"/>
              <a:t>Axe stratégique </a:t>
            </a:r>
            <a:r>
              <a:rPr lang="fr-FR" sz="1600" b="1" dirty="0" smtClean="0"/>
              <a:t>2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sz="1600" dirty="0" smtClean="0"/>
              <a:t>		III. Un système de « pilotage » de l’enseignement</a:t>
            </a:r>
            <a:endParaRPr lang="fr-FR" sz="1600" dirty="0"/>
          </a:p>
          <a:p>
            <a:pPr marL="0" indent="0">
              <a:lnSpc>
                <a:spcPct val="170000"/>
              </a:lnSpc>
              <a:buNone/>
            </a:pPr>
            <a:r>
              <a:rPr lang="fr-FR" sz="1600" b="1" dirty="0"/>
              <a:t>Axe stratégique </a:t>
            </a:r>
            <a:r>
              <a:rPr lang="fr-FR" sz="1600" b="1" dirty="0" smtClean="0"/>
              <a:t>3</a:t>
            </a:r>
            <a:endParaRPr lang="fr-FR" sz="1600" b="1" dirty="0"/>
          </a:p>
          <a:p>
            <a:pPr marL="0" indent="0">
              <a:lnSpc>
                <a:spcPct val="170000"/>
              </a:lnSpc>
              <a:buNone/>
            </a:pPr>
            <a:r>
              <a:rPr lang="fr-FR" sz="1600" dirty="0" smtClean="0"/>
              <a:t>		IV. Une réforme de l’enseignement qualifiant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sz="1600" b="1" dirty="0"/>
              <a:t>Axe stratégique </a:t>
            </a:r>
            <a:r>
              <a:rPr lang="fr-FR" sz="1600" b="1" dirty="0" smtClean="0"/>
              <a:t>4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sz="1600" dirty="0" smtClean="0"/>
              <a:t>		V. Lutte contre le redoublement et le décrochage scolaire  </a:t>
            </a:r>
            <a:endParaRPr lang="fr-FR" sz="1600" dirty="0"/>
          </a:p>
          <a:p>
            <a:pPr marL="0" indent="0">
              <a:lnSpc>
                <a:spcPct val="170000"/>
              </a:lnSpc>
              <a:buNone/>
            </a:pPr>
            <a:r>
              <a:rPr lang="fr-FR" sz="1600" b="1" dirty="0"/>
              <a:t>Axe stratégique </a:t>
            </a:r>
            <a:r>
              <a:rPr lang="fr-FR" sz="1600" b="1" dirty="0" smtClean="0"/>
              <a:t>5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sz="1600" dirty="0" smtClean="0"/>
              <a:t>		VI.  Bien-</a:t>
            </a:r>
            <a:r>
              <a:rPr lang="nl-BE" sz="1600" dirty="0" smtClean="0"/>
              <a:t>être au travail </a:t>
            </a:r>
          </a:p>
          <a:p>
            <a:pPr marL="0" indent="0" algn="ctr">
              <a:buNone/>
            </a:pPr>
            <a:endParaRPr lang="fr-FR" sz="1600" dirty="0"/>
          </a:p>
          <a:p>
            <a:pPr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endParaRPr lang="nl-BE" dirty="0"/>
          </a:p>
          <a:p>
            <a:pPr>
              <a:buFontTx/>
              <a:buChar char="-"/>
            </a:pPr>
            <a:endParaRPr lang="nl-BE" b="1" dirty="0"/>
          </a:p>
          <a:p>
            <a:pPr marL="0" indent="0" algn="r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81818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64175" y="2471738"/>
            <a:ext cx="9994363" cy="2114549"/>
          </a:xfrm>
        </p:spPr>
        <p:txBody>
          <a:bodyPr>
            <a:normAutofit/>
          </a:bodyPr>
          <a:lstStyle/>
          <a:p>
            <a:pPr algn="ctr"/>
            <a:r>
              <a:rPr lang="fr-FR" sz="5400" dirty="0" smtClean="0"/>
              <a:t>Les craintes des « gens du terrain » point p</a:t>
            </a:r>
            <a:r>
              <a:rPr lang="nl-BE" sz="5400" dirty="0" smtClean="0"/>
              <a:t>ar point</a:t>
            </a:r>
            <a:endParaRPr lang="fr-FR" sz="5400" dirty="0"/>
          </a:p>
        </p:txBody>
      </p:sp>
      <p:sp>
        <p:nvSpPr>
          <p:cNvPr id="4" name="ZoneTexte 3"/>
          <p:cNvSpPr txBox="1"/>
          <p:nvPr/>
        </p:nvSpPr>
        <p:spPr>
          <a:xfrm>
            <a:off x="4670474" y="4586287"/>
            <a:ext cx="6230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 comment l’enfer est pavé de bonnes intentions…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9825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I. Sur l’enseignement maternel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Les plus</a:t>
            </a:r>
          </a:p>
          <a:p>
            <a:pPr marL="0" indent="0">
              <a:buNone/>
            </a:pPr>
            <a:r>
              <a:rPr lang="fr-FR" dirty="0" smtClean="0"/>
              <a:t>Création d’un référentiel (programme).</a:t>
            </a:r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Engagement </a:t>
            </a:r>
            <a:r>
              <a:rPr lang="fr-FR" dirty="0">
                <a:sym typeface="Wingdings"/>
              </a:rPr>
              <a:t>de 1100 </a:t>
            </a:r>
            <a:r>
              <a:rPr lang="fr-FR" dirty="0" smtClean="0">
                <a:sym typeface="Wingdings"/>
              </a:rPr>
              <a:t>professeurs supplémentaires.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Les moins</a:t>
            </a:r>
            <a:endParaRPr lang="fr-FR" b="1" dirty="0"/>
          </a:p>
          <a:p>
            <a:pPr>
              <a:buFont typeface="Wingdings" charset="2"/>
              <a:buChar char="à"/>
            </a:pPr>
            <a:r>
              <a:rPr lang="fr-FR" dirty="0" smtClean="0">
                <a:sym typeface="Wingdings"/>
              </a:rPr>
              <a:t>Aucune aide pour appliquer le programme.</a:t>
            </a:r>
          </a:p>
          <a:p>
            <a:pPr>
              <a:buFont typeface="Wingdings" charset="2"/>
              <a:buChar char="à"/>
            </a:pPr>
            <a:r>
              <a:rPr lang="fr-FR" dirty="0" smtClean="0">
                <a:sym typeface="Wingdings"/>
              </a:rPr>
              <a:t>A l’échelle de la FWB, cela représente un professeur par école.</a:t>
            </a:r>
          </a:p>
          <a:p>
            <a:pPr>
              <a:buFont typeface="Wingdings" charset="2"/>
              <a:buChar char="à"/>
            </a:pPr>
            <a:r>
              <a:rPr lang="fr-FR" dirty="0" smtClean="0">
                <a:sym typeface="Wingdings"/>
              </a:rPr>
              <a:t>A Bruxelles, ce ne sera pas suffisant pour faire face au choc démographique.</a:t>
            </a:r>
          </a:p>
        </p:txBody>
      </p:sp>
    </p:spTree>
    <p:extLst>
      <p:ext uri="{BB962C8B-B14F-4D97-AF65-F5344CB8AC3E}">
        <p14:creationId xmlns="" xmlns:p14="http://schemas.microsoft.com/office/powerpoint/2010/main" val="17475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Sur le tronc commun polytechnique: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dirty="0" smtClean="0"/>
              <a:t>Assurer une formation IDENTIQUE à chaque enfant au m</a:t>
            </a:r>
            <a:r>
              <a:rPr lang="nl-BE" dirty="0" smtClean="0"/>
              <a:t>ême rythme jusqu’à 15 </a:t>
            </a:r>
            <a:r>
              <a:rPr lang="nl-BE" dirty="0" err="1" smtClean="0"/>
              <a:t>ans</a:t>
            </a:r>
            <a:r>
              <a:rPr lang="nl-BE" dirty="0" smtClean="0"/>
              <a:t>.</a:t>
            </a:r>
            <a:endParaRPr lang="nl-BE" dirty="0"/>
          </a:p>
          <a:p>
            <a:pPr marL="0" indent="0">
              <a:buNone/>
            </a:pPr>
            <a:r>
              <a:rPr lang="nl-BE" dirty="0" smtClean="0"/>
              <a:t>En finir avec </a:t>
            </a:r>
            <a:r>
              <a:rPr lang="nl-BE" dirty="0" err="1" smtClean="0"/>
              <a:t>le</a:t>
            </a:r>
            <a:r>
              <a:rPr lang="nl-BE" dirty="0" smtClean="0"/>
              <a:t> </a:t>
            </a:r>
            <a:r>
              <a:rPr lang="nl-BE" dirty="0" err="1" smtClean="0"/>
              <a:t>redoublement</a:t>
            </a:r>
            <a:r>
              <a:rPr lang="nl-BE" dirty="0" smtClean="0"/>
              <a:t>.</a:t>
            </a:r>
            <a:endParaRPr lang="nl-BE" dirty="0"/>
          </a:p>
          <a:p>
            <a:pPr marL="0" indent="0">
              <a:buNone/>
            </a:pPr>
            <a:r>
              <a:rPr lang="nl-BE" dirty="0" smtClean="0"/>
              <a:t>Assurer une formation </a:t>
            </a:r>
            <a:r>
              <a:rPr lang="nl-BE" dirty="0" err="1" smtClean="0"/>
              <a:t>polytechnique</a:t>
            </a:r>
            <a:r>
              <a:rPr lang="nl-BE" dirty="0" smtClean="0"/>
              <a:t> via 7 </a:t>
            </a:r>
            <a:r>
              <a:rPr lang="nl-BE" dirty="0" err="1" smtClean="0"/>
              <a:t>domaines</a:t>
            </a:r>
            <a:r>
              <a:rPr lang="nl-BE" dirty="0" smtClean="0"/>
              <a:t> </a:t>
            </a:r>
            <a:r>
              <a:rPr lang="nl-BE" dirty="0" err="1" smtClean="0"/>
              <a:t>d’apprentissages</a:t>
            </a:r>
            <a:r>
              <a:rPr lang="nl-BE" dirty="0" smtClean="0"/>
              <a:t> : </a:t>
            </a:r>
          </a:p>
          <a:p>
            <a:pPr marL="400050" lvl="1" indent="0">
              <a:buNone/>
            </a:pPr>
            <a:r>
              <a:rPr lang="nl-BE" dirty="0" smtClean="0"/>
              <a:t>1° </a:t>
            </a:r>
            <a:r>
              <a:rPr lang="nl-BE" dirty="0" err="1" smtClean="0"/>
              <a:t>langues</a:t>
            </a:r>
            <a:r>
              <a:rPr lang="nl-BE" dirty="0" smtClean="0"/>
              <a:t>, 2° </a:t>
            </a:r>
            <a:r>
              <a:rPr lang="nl-BE" dirty="0" err="1" smtClean="0"/>
              <a:t>éducation</a:t>
            </a:r>
            <a:r>
              <a:rPr lang="nl-BE" dirty="0" smtClean="0"/>
              <a:t> </a:t>
            </a:r>
            <a:r>
              <a:rPr lang="nl-BE" dirty="0" err="1" smtClean="0"/>
              <a:t>artistique</a:t>
            </a:r>
            <a:r>
              <a:rPr lang="nl-BE" dirty="0" smtClean="0"/>
              <a:t>, 3° </a:t>
            </a:r>
            <a:r>
              <a:rPr lang="nl-BE" dirty="0" err="1" smtClean="0"/>
              <a:t>math</a:t>
            </a:r>
            <a:r>
              <a:rPr lang="nl-BE" dirty="0" smtClean="0"/>
              <a:t>./</a:t>
            </a:r>
            <a:r>
              <a:rPr lang="nl-BE" dirty="0" err="1" smtClean="0"/>
              <a:t>science</a:t>
            </a:r>
            <a:r>
              <a:rPr lang="nl-BE" dirty="0" smtClean="0"/>
              <a:t>/technologie/…, 4° </a:t>
            </a:r>
            <a:r>
              <a:rPr lang="nl-BE" dirty="0" err="1" smtClean="0"/>
              <a:t>sciences</a:t>
            </a:r>
            <a:r>
              <a:rPr lang="nl-BE" dirty="0" smtClean="0"/>
              <a:t> </a:t>
            </a:r>
            <a:r>
              <a:rPr lang="nl-BE" dirty="0" err="1" smtClean="0"/>
              <a:t>humaines</a:t>
            </a:r>
            <a:r>
              <a:rPr lang="nl-BE" dirty="0" smtClean="0"/>
              <a:t>, 5° </a:t>
            </a:r>
            <a:r>
              <a:rPr lang="nl-BE" dirty="0" err="1" smtClean="0"/>
              <a:t>éducation</a:t>
            </a:r>
            <a:r>
              <a:rPr lang="nl-BE" dirty="0" smtClean="0"/>
              <a:t> </a:t>
            </a:r>
            <a:r>
              <a:rPr lang="nl-BE" dirty="0" err="1" smtClean="0"/>
              <a:t>physique</a:t>
            </a:r>
            <a:r>
              <a:rPr lang="nl-BE" dirty="0" smtClean="0"/>
              <a:t> et à la santé, 6°</a:t>
            </a:r>
            <a:r>
              <a:rPr lang="nl-BE" dirty="0" err="1" smtClean="0"/>
              <a:t>créativité</a:t>
            </a:r>
            <a:r>
              <a:rPr lang="nl-BE" dirty="0" smtClean="0"/>
              <a:t> et esprit </a:t>
            </a:r>
            <a:r>
              <a:rPr lang="nl-BE" dirty="0" err="1" smtClean="0"/>
              <a:t>d’entreprendre</a:t>
            </a:r>
            <a:r>
              <a:rPr lang="nl-BE" dirty="0" smtClean="0"/>
              <a:t>, 7° </a:t>
            </a:r>
            <a:r>
              <a:rPr lang="nl-BE" dirty="0" err="1" smtClean="0"/>
              <a:t>apprendre</a:t>
            </a:r>
            <a:r>
              <a:rPr lang="nl-BE" dirty="0" smtClean="0"/>
              <a:t> à </a:t>
            </a:r>
            <a:r>
              <a:rPr lang="nl-BE" dirty="0" err="1" smtClean="0"/>
              <a:t>apprendre</a:t>
            </a:r>
            <a:r>
              <a:rPr lang="nl-BE" dirty="0" smtClean="0"/>
              <a:t> et à </a:t>
            </a:r>
            <a:r>
              <a:rPr lang="nl-BE" dirty="0" err="1" smtClean="0"/>
              <a:t>s’orienter</a:t>
            </a:r>
            <a:r>
              <a:rPr lang="nl-BE" dirty="0" smtClean="0"/>
              <a:t>. </a:t>
            </a:r>
          </a:p>
          <a:p>
            <a:pPr marL="0" indent="0">
              <a:buNone/>
            </a:pPr>
            <a:r>
              <a:rPr lang="nl-BE" dirty="0" err="1" smtClean="0"/>
              <a:t>Assurer</a:t>
            </a:r>
            <a:r>
              <a:rPr lang="nl-BE" dirty="0" smtClean="0"/>
              <a:t> </a:t>
            </a:r>
            <a:r>
              <a:rPr lang="nl-BE" dirty="0" err="1" smtClean="0"/>
              <a:t>un</a:t>
            </a:r>
            <a:r>
              <a:rPr lang="nl-BE" dirty="0" smtClean="0"/>
              <a:t> </a:t>
            </a:r>
            <a:r>
              <a:rPr lang="nl-BE" dirty="0" err="1" smtClean="0"/>
              <a:t>choix</a:t>
            </a:r>
            <a:r>
              <a:rPr lang="nl-BE" dirty="0" smtClean="0"/>
              <a:t> </a:t>
            </a:r>
            <a:r>
              <a:rPr lang="nl-BE" dirty="0" err="1" smtClean="0"/>
              <a:t>positif</a:t>
            </a:r>
            <a:r>
              <a:rPr lang="nl-BE" dirty="0" smtClean="0"/>
              <a:t> </a:t>
            </a:r>
            <a:r>
              <a:rPr lang="nl-BE" dirty="0" err="1" smtClean="0"/>
              <a:t>d’orientation</a:t>
            </a:r>
            <a:r>
              <a:rPr lang="nl-BE" dirty="0" smtClean="0"/>
              <a:t> </a:t>
            </a:r>
            <a:r>
              <a:rPr lang="nl-BE" dirty="0" err="1" smtClean="0"/>
              <a:t>après</a:t>
            </a:r>
            <a:r>
              <a:rPr lang="nl-BE" dirty="0" smtClean="0"/>
              <a:t> la réussite de la 3</a:t>
            </a:r>
            <a:r>
              <a:rPr lang="nl-BE" baseline="30000" dirty="0" smtClean="0"/>
              <a:t>e</a:t>
            </a:r>
            <a:r>
              <a:rPr lang="nl-BE" dirty="0" smtClean="0"/>
              <a:t> secondaire.</a:t>
            </a:r>
            <a:endParaRPr lang="nl-BE" dirty="0"/>
          </a:p>
          <a:p>
            <a:pPr marL="0" indent="0">
              <a:buNone/>
            </a:pPr>
            <a:endParaRPr lang="fr-FR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6652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craintes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592317"/>
            <a:ext cx="8915400" cy="4318905"/>
          </a:xfrm>
        </p:spPr>
        <p:txBody>
          <a:bodyPr>
            <a:normAutofit/>
          </a:bodyPr>
          <a:lstStyle/>
          <a:p>
            <a:r>
              <a:rPr lang="fr-FR" dirty="0" smtClean="0"/>
              <a:t>Peu de moyens prévus pour réorganiser les cours, notamment les cours techniques et artistiques mais aussi l’intégration du numérique à l’école.</a:t>
            </a:r>
          </a:p>
          <a:p>
            <a:r>
              <a:rPr lang="fr-FR" dirty="0" smtClean="0"/>
              <a:t>Une hétérogénéité des classes trop importante vu l’intégration du spécialisé et la suppression du degré différencié.</a:t>
            </a:r>
          </a:p>
          <a:p>
            <a:r>
              <a:rPr lang="fr-FR" dirty="0" smtClean="0"/>
              <a:t>Le manque de moyen et de clarté quant au dispositif RCD (Remédiation, Consolidation, Dépassement), seul « outil » pour gérer l’hétérogénéité. </a:t>
            </a:r>
          </a:p>
          <a:p>
            <a:r>
              <a:rPr lang="fr-FR" dirty="0" smtClean="0"/>
              <a:t>Peu de soutien du professeur face à la classe (plus d’homologation des manuels, nombre élevé d’élèves aux profils différents, etc.).</a:t>
            </a:r>
          </a:p>
          <a:p>
            <a:r>
              <a:rPr lang="fr-FR" dirty="0" smtClean="0"/>
              <a:t>Doubler le nombre de jours de formation des enseignants sans réforme de l’institut de </a:t>
            </a:r>
            <a:r>
              <a:rPr lang="fr-FR" smtClean="0"/>
              <a:t>formation </a:t>
            </a:r>
            <a:r>
              <a:rPr lang="fr-FR" smtClean="0"/>
              <a:t>continuée.</a:t>
            </a:r>
            <a:endParaRPr lang="fr-FR" dirty="0" smtClean="0"/>
          </a:p>
          <a:p>
            <a:r>
              <a:rPr lang="fr-FR" dirty="0" smtClean="0"/>
              <a:t>L’absence d’évaluation certificative avant la troisième secondaire et l’impact sur la motivation des élèves.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30542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III. Un </a:t>
            </a:r>
            <a:r>
              <a:rPr lang="fr-FR" dirty="0"/>
              <a:t>système de « pilotage » de l’enseignement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dirty="0" smtClean="0"/>
              <a:t>Les écoles signent un contrat reprenant des objectifs chiffrés et les moyens mis en oeuvre pour y parvenir.</a:t>
            </a:r>
            <a:endParaRPr lang="nl-BE" dirty="0"/>
          </a:p>
          <a:p>
            <a:pPr marL="0" indent="0">
              <a:buNone/>
            </a:pPr>
            <a:r>
              <a:rPr lang="nl-BE" dirty="0" smtClean="0"/>
              <a:t>Ce qui implique :</a:t>
            </a:r>
          </a:p>
          <a:p>
            <a:r>
              <a:rPr lang="nl-BE" dirty="0" smtClean="0"/>
              <a:t>du </a:t>
            </a:r>
            <a:r>
              <a:rPr lang="nl-BE" dirty="0"/>
              <a:t>travail administratif supplémentaire pour les </a:t>
            </a:r>
            <a:r>
              <a:rPr lang="nl-BE" dirty="0" err="1" smtClean="0"/>
              <a:t>directions</a:t>
            </a:r>
            <a:r>
              <a:rPr lang="nl-BE" dirty="0" smtClean="0"/>
              <a:t>,</a:t>
            </a:r>
          </a:p>
          <a:p>
            <a:r>
              <a:rPr lang="nl-BE" dirty="0" err="1" smtClean="0"/>
              <a:t>l’évaluation</a:t>
            </a:r>
            <a:r>
              <a:rPr lang="nl-BE" dirty="0" smtClean="0"/>
              <a:t> </a:t>
            </a:r>
            <a:r>
              <a:rPr lang="nl-BE" dirty="0"/>
              <a:t>des professeurs par le directeur </a:t>
            </a:r>
          </a:p>
          <a:p>
            <a:r>
              <a:rPr lang="nl-BE" dirty="0" smtClean="0"/>
              <a:t>et </a:t>
            </a:r>
            <a:r>
              <a:rPr lang="nl-BE" dirty="0"/>
              <a:t>du directeur par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smtClean="0"/>
              <a:t>PO.</a:t>
            </a:r>
            <a:endParaRPr lang="nl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FR" b="1" dirty="0" smtClean="0"/>
              <a:t>MAIS</a:t>
            </a:r>
            <a:r>
              <a:rPr lang="fr-FR" dirty="0" smtClean="0"/>
              <a:t> Peut-on gérer une école comme une entreprise ?</a:t>
            </a:r>
            <a:endParaRPr lang="nl-BE" dirty="0" smtClean="0"/>
          </a:p>
          <a:p>
            <a:pPr marL="0" indent="0">
              <a:buNone/>
            </a:pPr>
            <a:endParaRPr lang="fr-FR" dirty="0"/>
          </a:p>
          <a:p>
            <a:pPr marL="0" indent="0" algn="r">
              <a:buNone/>
            </a:pPr>
            <a:r>
              <a:rPr lang="nl-BE" dirty="0" smtClean="0"/>
              <a:t>Un élève n’est pas une unité de production, l’école n’est pas une usine !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015228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IV. La réforme du qualifiant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Formation en 3 ans au lieu de 4 actuellement.</a:t>
            </a:r>
          </a:p>
          <a:p>
            <a:r>
              <a:rPr lang="fr-FR" dirty="0" smtClean="0"/>
              <a:t>Peur d’une trop grande intervention du privé dans le processus de formation (choix des filières proposées, notamment).</a:t>
            </a:r>
          </a:p>
          <a:p>
            <a:r>
              <a:rPr lang="fr-FR" dirty="0" smtClean="0"/>
              <a:t>Plus d’accès aux études supérieures sans une 7</a:t>
            </a:r>
            <a:r>
              <a:rPr lang="fr-FR" baseline="30000" dirty="0" smtClean="0"/>
              <a:t>e</a:t>
            </a:r>
            <a:r>
              <a:rPr lang="fr-FR" dirty="0" smtClean="0"/>
              <a:t> année complémentaire.</a:t>
            </a:r>
          </a:p>
          <a:p>
            <a:r>
              <a:rPr lang="fr-FR" dirty="0" smtClean="0"/>
              <a:t>Généralisation la certification par unité (l’élève réussit des « modules et il obtient son diplôme quand il a réussi tous les modules). La CPU existe dans certaines filières mais n’a pas encore été évaluée.</a:t>
            </a:r>
          </a:p>
          <a:p>
            <a:r>
              <a:rPr lang="fr-FR" dirty="0" smtClean="0"/>
              <a:t>Peur de la privatisation de la fin du cursus pour les élèves n’ayant pas réussi tous les modules (ils devront aller au CEFA ou dans le privé !).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92139113"/>
      </p:ext>
    </p:extLst>
  </p:cSld>
  <p:clrMapOvr>
    <a:masterClrMapping/>
  </p:clrMapOvr>
</p:sld>
</file>

<file path=ppt/theme/theme1.xml><?xml version="1.0" encoding="utf-8"?>
<a:theme xmlns:a="http://schemas.openxmlformats.org/drawingml/2006/main" name="Volute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261</TotalTime>
  <Words>456</Words>
  <Application>Microsoft Macintosh PowerPoint</Application>
  <PresentationFormat>Personnalisé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Volute</vt:lpstr>
      <vt:lpstr>Le Pacte D’Excellence</vt:lpstr>
      <vt:lpstr>Pourquoi cette réforme ?</vt:lpstr>
      <vt:lpstr>Principales orientations du Pacte:</vt:lpstr>
      <vt:lpstr>Les craintes des « gens du terrain » point par point</vt:lpstr>
      <vt:lpstr>I. Sur l’enseignement maternel :</vt:lpstr>
      <vt:lpstr>II. Sur le tronc commun polytechnique:</vt:lpstr>
      <vt:lpstr>Nos craintes</vt:lpstr>
      <vt:lpstr>III. Un système de « pilotage » de l’enseignement</vt:lpstr>
      <vt:lpstr>IV. La réforme du qualifiant</vt:lpstr>
      <vt:lpstr>Notre conclusion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Pacte D’Excellence</dc:title>
  <dc:creator>Utilisateur de Microsoft Office</dc:creator>
  <cp:lastModifiedBy>usser</cp:lastModifiedBy>
  <cp:revision>15</cp:revision>
  <dcterms:created xsi:type="dcterms:W3CDTF">2017-02-24T09:46:51Z</dcterms:created>
  <dcterms:modified xsi:type="dcterms:W3CDTF">2017-03-01T11:33:50Z</dcterms:modified>
</cp:coreProperties>
</file>